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2"/>
  </p:notesMasterIdLst>
  <p:sldIdLst>
    <p:sldId id="256" r:id="rId2"/>
    <p:sldId id="260" r:id="rId3"/>
    <p:sldId id="259" r:id="rId4"/>
    <p:sldId id="257" r:id="rId5"/>
    <p:sldId id="269" r:id="rId6"/>
    <p:sldId id="276" r:id="rId7"/>
    <p:sldId id="270" r:id="rId8"/>
    <p:sldId id="274" r:id="rId9"/>
    <p:sldId id="275" r:id="rId10"/>
    <p:sldId id="271" r:id="rId11"/>
    <p:sldId id="273" r:id="rId12"/>
    <p:sldId id="272" r:id="rId13"/>
    <p:sldId id="258" r:id="rId14"/>
    <p:sldId id="267" r:id="rId15"/>
    <p:sldId id="263" r:id="rId16"/>
    <p:sldId id="261" r:id="rId17"/>
    <p:sldId id="264" r:id="rId18"/>
    <p:sldId id="265" r:id="rId19"/>
    <p:sldId id="266" r:id="rId20"/>
    <p:sldId id="268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7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53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DCDB4D-D259-4993-ABBC-42B500141AA5}" type="datetimeFigureOut">
              <a:rPr lang="en-US"/>
              <a:pPr>
                <a:defRPr/>
              </a:pPr>
              <a:t>12/16/2016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9201A3E-DEC2-4B96-BC47-4A9DCEB98B9B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89B68D-560C-482B-9A20-D314B68A5ECB}" type="slidenum">
              <a:rPr lang="en-US" altLang="nl-NL">
                <a:latin typeface="Calibri" panose="020F0502020204030204" pitchFamily="34" charset="0"/>
              </a:rPr>
              <a:pPr/>
              <a:t>1</a:t>
            </a:fld>
            <a:endParaRPr lang="en-US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85750"/>
            <a:ext cx="490537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80963" y="1371600"/>
            <a:ext cx="857282" cy="785801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2" pitchFamily="18" charset="2"/>
              <a:buNone/>
              <a:tabLst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41B3A-D9A9-4674-A57A-64BD57B19BB7}" type="datetimeFigureOut">
              <a:rPr lang="en-US"/>
              <a:pPr>
                <a:defRPr/>
              </a:pPr>
              <a:t>12/16/2016</a:t>
            </a:fld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20834F-BF1F-45C3-93B4-83BEF62C1065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7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912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1538" y="1447800"/>
            <a:ext cx="7862912" cy="4800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55E7C-2605-44D9-ABBF-3F70B271DF17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2EBB1-E114-424B-884F-559E6AF7E5AA}" type="datetimeFigureOut">
              <a:rPr lang="en-US"/>
              <a:pPr>
                <a:defRPr/>
              </a:pPr>
              <a:t>12/16/2016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30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4C8EB-8CEC-45E9-BBB9-96B255F82657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97B75-43E4-44F6-B0CF-7E19D73C1CEF}" type="datetimeFigureOut">
              <a:rPr lang="en-US"/>
              <a:pPr>
                <a:defRPr/>
              </a:pPr>
              <a:t>12/16/2016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17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9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912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CC8CC-6F20-426D-A052-72FA16A8FC84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027E4-CB61-41A9-9793-C52818ABB628}" type="datetimeFigureOut">
              <a:rPr lang="en-US"/>
              <a:pPr>
                <a:defRPr/>
              </a:pPr>
              <a:t>12/16/2016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93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1ADEC-8CCB-4CA4-81CB-F373A5D35177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018DD-AD4D-4512-97FD-15006B371158}" type="datetimeFigureOut">
              <a:rPr lang="en-US"/>
              <a:pPr>
                <a:defRPr/>
              </a:pPr>
              <a:t>12/16/2016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7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invGray">
          <a:xfrm>
            <a:off x="2286000" y="285750"/>
            <a:ext cx="71438" cy="5715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val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9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00AFB-A5F3-458D-A64B-C2D28F3BDF0D}" type="datetimeFigureOut">
              <a:rPr lang="en-US"/>
              <a:pPr>
                <a:defRPr/>
              </a:pPr>
              <a:t>12/16/2016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1658BA-F568-484C-9175-4EF799AD10EC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34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1538" y="1524000"/>
            <a:ext cx="402167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2018" y="1524000"/>
            <a:ext cx="402167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EA601-5EAF-4F5B-8A98-2F721FFB0D07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30189-3888-4FE9-AAC9-E6B782DB819A}" type="datetimeFigureOut">
              <a:rPr lang="en-US"/>
              <a:pPr>
                <a:defRPr/>
              </a:pPr>
              <a:t>12/16/2016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6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938" y="328278"/>
            <a:ext cx="3637622" cy="640080"/>
          </a:xfr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49178" y="328278"/>
            <a:ext cx="3637622" cy="640080"/>
          </a:xfr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071538" y="969336"/>
            <a:ext cx="3637622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77778" y="969336"/>
            <a:ext cx="3637622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09199-E56E-4D89-AEB0-324052A38A3F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9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426BA-D038-4498-B977-EA1257F66A82}" type="datetimeFigureOut">
              <a:rPr lang="en-US"/>
              <a:pPr>
                <a:defRPr/>
              </a:pPr>
              <a:t>12/16/2016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95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D13D9-DB1D-4939-A0D3-819C313B07D8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FE058-4994-40D4-9328-F06E7A400940}" type="datetimeFigureOut">
              <a:rPr lang="en-US"/>
              <a:pPr>
                <a:defRPr/>
              </a:pPr>
              <a:t>12/16/2016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25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165A5-B992-4881-83A2-E53813F95B71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4EC34-EB6D-4838-9F67-C20BCBC23CE9}" type="datetimeFigureOut">
              <a:rPr lang="en-US"/>
              <a:pPr>
                <a:defRPr/>
              </a:pPr>
              <a:t>12/16/2016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4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16778"/>
            <a:ext cx="3672047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71538" y="1406964"/>
            <a:ext cx="3672047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71538" y="2133600"/>
            <a:ext cx="785818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8F50F-D36C-4586-8194-818E96A4AF8D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562E5-4A93-49E0-B0E2-A48997F0F7C6}" type="datetimeFigureOut">
              <a:rPr lang="en-US"/>
              <a:pPr>
                <a:defRPr/>
              </a:pPr>
              <a:t>12/16/2016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84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/>
        </p:nvSpPr>
        <p:spPr>
          <a:xfrm>
            <a:off x="928694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7" name="Flowchart: Process 8"/>
          <p:cNvSpPr/>
          <p:nvPr/>
        </p:nvSpPr>
        <p:spPr>
          <a:xfrm rot="19468671">
            <a:off x="563563" y="954088"/>
            <a:ext cx="685800" cy="204787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lowchart: Process 9"/>
          <p:cNvSpPr/>
          <p:nvPr/>
        </p:nvSpPr>
        <p:spPr>
          <a:xfrm rot="2103354" flipH="1">
            <a:off x="5143500" y="984250"/>
            <a:ext cx="649288" cy="204788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Flowchart: Process 10"/>
          <p:cNvSpPr/>
          <p:nvPr/>
        </p:nvSpPr>
        <p:spPr>
          <a:xfrm rot="21222350" flipH="1">
            <a:off x="2857500" y="5581650"/>
            <a:ext cx="649288" cy="204788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4894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4894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5929313" y="3429000"/>
            <a:ext cx="2714625" cy="228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ACD428-9D12-42BC-B806-548D5C52B971}" type="datetimeFigureOut">
              <a:rPr lang="en-US"/>
              <a:pPr>
                <a:defRPr/>
              </a:pPr>
              <a:t>12/16/2016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41AA86-0138-4944-B467-068ACA3FAB5D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72449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14313"/>
            <a:ext cx="9144000" cy="58578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</a:p>
        </p:txBody>
      </p:sp>
      <p:sp>
        <p:nvSpPr>
          <p:cNvPr id="1029" name="TextBox 13"/>
          <p:cNvSpPr txBox="1">
            <a:spLocks noChangeArrowheads="1"/>
          </p:cNvSpPr>
          <p:nvPr/>
        </p:nvSpPr>
        <p:spPr bwMode="auto">
          <a:xfrm>
            <a:off x="0" y="5072063"/>
            <a:ext cx="15621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nl-NL" sz="1200">
                <a:solidFill>
                  <a:srgbClr val="C00000"/>
                </a:solidFill>
                <a:latin typeface="Gill Sans MT" panose="020B0502020104020203" pitchFamily="34" charset="0"/>
              </a:rPr>
              <a:t>T. Kooij</a:t>
            </a:r>
          </a:p>
          <a:p>
            <a:pPr eaLnBrk="1" hangingPunct="1"/>
            <a:r>
              <a:rPr lang="en-US" altLang="nl-NL" sz="1200">
                <a:solidFill>
                  <a:srgbClr val="C00000"/>
                </a:solidFill>
                <a:latin typeface="Gill Sans MT" panose="020B0502020104020203" pitchFamily="34" charset="0"/>
              </a:rPr>
              <a:t>N. Schultheiss</a:t>
            </a:r>
          </a:p>
          <a:p>
            <a:pPr eaLnBrk="1" hangingPunct="1"/>
            <a:r>
              <a:rPr lang="en-US" altLang="nl-NL" sz="1200" i="1">
                <a:solidFill>
                  <a:srgbClr val="C00000"/>
                </a:solidFill>
                <a:latin typeface="Gill Sans MT" panose="020B0502020104020203" pitchFamily="34" charset="0"/>
              </a:rPr>
              <a:t>HiSPARC</a:t>
            </a:r>
            <a:br>
              <a:rPr lang="en-US" altLang="nl-NL" sz="1200" i="1">
                <a:solidFill>
                  <a:srgbClr val="C00000"/>
                </a:solidFill>
                <a:latin typeface="Gill Sans MT" panose="020B0502020104020203" pitchFamily="34" charset="0"/>
              </a:rPr>
            </a:br>
            <a:endParaRPr lang="en-US" altLang="nl-NL" sz="1200" i="1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gradFill>
            <a:gsLst>
              <a:gs pos="0">
                <a:srgbClr val="FF0000">
                  <a:alpha val="79000"/>
                </a:srgbClr>
              </a:gs>
              <a:gs pos="50000">
                <a:srgbClr val="FF0000"/>
              </a:gs>
              <a:gs pos="100000">
                <a:srgbClr val="FF0000">
                  <a:alpha val="6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3" name="Picture 12" descr="nikhef_logo.gi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15063"/>
            <a:ext cx="100806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Isosceles Triangle 12"/>
          <p:cNvSpPr/>
          <p:nvPr/>
        </p:nvSpPr>
        <p:spPr>
          <a:xfrm flipV="1">
            <a:off x="0" y="6072188"/>
            <a:ext cx="9144000" cy="4286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5626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 dirty="0">
                <a:solidFill>
                  <a:schemeClr val="bg1"/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613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128E9B70-D31E-422D-A450-072DF5617B2A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2928938" y="6305550"/>
            <a:ext cx="2633662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73E9FC7-FB2D-4A27-9B3F-231A6512FE99}" type="datetimeFigureOut">
              <a:rPr lang="en-US"/>
              <a:pPr>
                <a:defRPr/>
              </a:pPr>
              <a:t>12/16/2016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69975" y="214313"/>
            <a:ext cx="73025" cy="592931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8"/>
          <p:cNvSpPr/>
          <p:nvPr/>
        </p:nvSpPr>
        <p:spPr>
          <a:xfrm>
            <a:off x="1012117" y="1344613"/>
            <a:ext cx="63500" cy="65087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7"/>
          <p:cNvSpPr/>
          <p:nvPr/>
        </p:nvSpPr>
        <p:spPr>
          <a:xfrm>
            <a:off x="928662" y="1566202"/>
            <a:ext cx="210312" cy="210312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8"/>
          <p:cNvSpPr/>
          <p:nvPr/>
        </p:nvSpPr>
        <p:spPr>
          <a:xfrm>
            <a:off x="1164517" y="1497013"/>
            <a:ext cx="63500" cy="65087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48" name="Picture 25" descr="HiSPARC_logo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3994150"/>
            <a:ext cx="1204913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4" r:id="rId2"/>
    <p:sldLayoutId id="214748371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5" r:id="rId9"/>
    <p:sldLayoutId id="2147483710" r:id="rId10"/>
    <p:sldLayoutId id="2147483711" r:id="rId11"/>
    <p:sldLayoutId id="21474837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rgbClr val="FF0000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ikhef.nl/pub/services/biblio/theses_pdf/thesis_D_Fokkema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hisparc.nl/infopakket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Python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deeltjedetectie</a:t>
            </a:r>
            <a:r>
              <a:rPr lang="en-US" dirty="0"/>
              <a:t> in HiSPARC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43227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Notebooks in de </a:t>
            </a:r>
            <a:r>
              <a:rPr lang="en-US" sz="3200" dirty="0" err="1"/>
              <a:t>klas</a:t>
            </a:r>
            <a:endParaRPr lang="en-US" sz="3200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 err="1"/>
              <a:t>Niek</a:t>
            </a:r>
            <a:r>
              <a:rPr lang="en-US" dirty="0"/>
              <a:t> </a:t>
            </a:r>
            <a:r>
              <a:rPr lang="en-US" dirty="0" err="1"/>
              <a:t>Schultheiss</a:t>
            </a:r>
            <a:r>
              <a:rPr lang="en-US" dirty="0"/>
              <a:t> – </a:t>
            </a:r>
            <a:r>
              <a:rPr lang="en-US" dirty="0" err="1"/>
              <a:t>Zaanlands</a:t>
            </a:r>
            <a:r>
              <a:rPr lang="en-US" dirty="0"/>
              <a:t> Lyceum, </a:t>
            </a:r>
            <a:r>
              <a:rPr lang="en-US" dirty="0" err="1"/>
              <a:t>Nikhef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Tom Kooij – </a:t>
            </a:r>
            <a:r>
              <a:rPr lang="en-US" dirty="0" err="1"/>
              <a:t>Coornhert</a:t>
            </a:r>
            <a:r>
              <a:rPr lang="en-US" dirty="0"/>
              <a:t> Gymnasium, </a:t>
            </a:r>
            <a:r>
              <a:rPr lang="en-US" dirty="0" err="1"/>
              <a:t>Nikhef</a:t>
            </a: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WND, 16 December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 eigen computer of server: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Jupyter</a:t>
            </a:r>
            <a:r>
              <a:rPr lang="nl-NL" dirty="0"/>
              <a:t> notebook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006" y="2286000"/>
            <a:ext cx="6967537" cy="341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33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Richtingsreconstructie op een sterrenkaart (artikel </a:t>
            </a:r>
            <a:r>
              <a:rPr lang="nl-NL" dirty="0" err="1"/>
              <a:t>NTvN</a:t>
            </a:r>
            <a:r>
              <a:rPr lang="nl-NL" dirty="0"/>
              <a:t> dec 2016)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HiSPARC data verwerken</a:t>
            </a:r>
          </a:p>
        </p:txBody>
      </p:sp>
    </p:spTree>
    <p:extLst>
      <p:ext uri="{BB962C8B-B14F-4D97-AF65-F5344CB8AC3E}">
        <p14:creationId xmlns:p14="http://schemas.microsoft.com/office/powerpoint/2010/main" val="600722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6622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Zie ook:</a:t>
            </a:r>
          </a:p>
          <a:p>
            <a:pPr lvl="1" eaLnBrk="1" hangingPunct="1">
              <a:defRPr/>
            </a:pPr>
            <a:r>
              <a:rPr lang="nl-NL" dirty="0"/>
              <a:t>infopakket (docs.hisparc.nl)</a:t>
            </a:r>
          </a:p>
          <a:p>
            <a:pPr lvl="1" eaLnBrk="1" hangingPunct="1">
              <a:defRPr/>
            </a:pPr>
            <a:r>
              <a:rPr lang="nl-NL" dirty="0" err="1"/>
              <a:t>Powerpoint</a:t>
            </a:r>
            <a:r>
              <a:rPr lang="nl-NL" dirty="0"/>
              <a:t>: Introductie </a:t>
            </a:r>
            <a:r>
              <a:rPr lang="nl-NL" dirty="0" err="1"/>
              <a:t>HiSPARC</a:t>
            </a:r>
            <a:r>
              <a:rPr lang="nl-NL" dirty="0"/>
              <a:t>: </a:t>
            </a:r>
          </a:p>
          <a:p>
            <a:pPr marL="403225" lvl="1" indent="0" eaLnBrk="1" hangingPunct="1">
              <a:buFont typeface="Verdana" panose="020B0604030504040204" pitchFamily="34" charset="0"/>
              <a:buNone/>
              <a:defRPr/>
            </a:pPr>
            <a:r>
              <a:rPr lang="nl-NL" dirty="0"/>
              <a:t>  </a:t>
            </a:r>
            <a:r>
              <a:rPr lang="nl-NL" i="1" dirty="0" err="1"/>
              <a:t>HiSPARC</a:t>
            </a:r>
            <a:r>
              <a:rPr lang="nl-NL" i="1" dirty="0"/>
              <a:t> in de les </a:t>
            </a:r>
            <a:r>
              <a:rPr lang="nl-NL" dirty="0"/>
              <a:t>(docs.hisparc.nl)</a:t>
            </a:r>
          </a:p>
          <a:p>
            <a:pPr lvl="1" eaLnBrk="1" hangingPunct="1">
              <a:defRPr/>
            </a:pPr>
            <a:r>
              <a:rPr lang="nl-NL" dirty="0"/>
              <a:t>Thesis David Fokkema:  </a:t>
            </a:r>
            <a:r>
              <a:rPr lang="nl-NL" dirty="0">
                <a:hlinkClick r:id="rId2"/>
              </a:rPr>
              <a:t>The </a:t>
            </a:r>
            <a:r>
              <a:rPr lang="nl-NL" dirty="0" err="1">
                <a:hlinkClick r:id="rId2"/>
              </a:rPr>
              <a:t>HiSPARC</a:t>
            </a:r>
            <a:r>
              <a:rPr lang="nl-NL" dirty="0">
                <a:hlinkClick r:id="rId2"/>
              </a:rPr>
              <a:t> Experiment</a:t>
            </a:r>
            <a:endParaRPr lang="nl-NL" dirty="0"/>
          </a:p>
          <a:p>
            <a:pPr lvl="1" eaLnBrk="1" hangingPunct="1">
              <a:defRPr/>
            </a:pPr>
            <a:r>
              <a:rPr lang="nl-NL" dirty="0" err="1"/>
              <a:t>RouteNet</a:t>
            </a:r>
            <a:r>
              <a:rPr lang="nl-NL" dirty="0"/>
              <a:t>: detector en fluorescentie. (docs.hisparc.nl)</a:t>
            </a:r>
          </a:p>
          <a:p>
            <a:pPr lvl="1" eaLnBrk="1" hangingPunct="1">
              <a:defRPr/>
            </a:pPr>
            <a:endParaRPr lang="nl-NL" dirty="0"/>
          </a:p>
          <a:p>
            <a:pPr marL="403225" lvl="1" indent="0" eaLnBrk="1" hangingPunct="1">
              <a:buFont typeface="Verdana" panose="020B0604030504040204" pitchFamily="34" charset="0"/>
              <a:buNone/>
              <a:defRPr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Wat meet een station?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435100" y="1447800"/>
            <a:ext cx="4432300" cy="4953000"/>
          </a:xfrm>
        </p:spPr>
        <p:txBody>
          <a:bodyPr/>
          <a:lstStyle/>
          <a:p>
            <a:pPr eaLnBrk="1" hangingPunct="1">
              <a:defRPr/>
            </a:pPr>
            <a:endParaRPr lang="nl-NL" sz="2400" dirty="0"/>
          </a:p>
          <a:p>
            <a:pPr eaLnBrk="1" hangingPunct="1">
              <a:defRPr/>
            </a:pPr>
            <a:r>
              <a:rPr lang="nl-NL" sz="2400" dirty="0"/>
              <a:t>Een detector (</a:t>
            </a:r>
            <a:r>
              <a:rPr lang="nl-NL" sz="2400" dirty="0" err="1"/>
              <a:t>skibox</a:t>
            </a:r>
            <a:r>
              <a:rPr lang="nl-NL" sz="2400" dirty="0"/>
              <a:t>) meet tientallen muonen per seconde: </a:t>
            </a:r>
            <a:r>
              <a:rPr lang="nl-NL" sz="2400" b="1" dirty="0"/>
              <a:t>singles</a:t>
            </a:r>
            <a:r>
              <a:rPr lang="nl-NL" sz="2400" dirty="0"/>
              <a:t>.</a:t>
            </a:r>
          </a:p>
          <a:p>
            <a:pPr eaLnBrk="1" hangingPunct="1">
              <a:defRPr/>
            </a:pPr>
            <a:r>
              <a:rPr lang="nl-NL" sz="2400" dirty="0"/>
              <a:t>Eens per drie seconde meten meerdere detectoren van een station </a:t>
            </a:r>
            <a:r>
              <a:rPr lang="nl-NL" sz="2400" b="1" dirty="0"/>
              <a:t>tegelijkertijd </a:t>
            </a:r>
            <a:r>
              <a:rPr lang="nl-NL" sz="2400" dirty="0"/>
              <a:t>een of meerdere deeltjes: </a:t>
            </a:r>
            <a:r>
              <a:rPr lang="nl-NL" sz="2400" b="1" dirty="0"/>
              <a:t>event</a:t>
            </a:r>
          </a:p>
          <a:p>
            <a:pPr eaLnBrk="1" hangingPunct="1">
              <a:defRPr/>
            </a:pPr>
            <a:r>
              <a:rPr lang="nl-NL" sz="2400" dirty="0"/>
              <a:t>Singles: muonen</a:t>
            </a:r>
          </a:p>
          <a:p>
            <a:pPr eaLnBrk="1" hangingPunct="1">
              <a:defRPr/>
            </a:pPr>
            <a:r>
              <a:rPr lang="nl-NL" sz="2400" dirty="0"/>
              <a:t>Events: elektronen/muonen</a:t>
            </a:r>
          </a:p>
          <a:p>
            <a:pPr eaLnBrk="1" hangingPunct="1">
              <a:defRPr/>
            </a:pPr>
            <a:endParaRPr lang="nl-NL" sz="2400" b="1" dirty="0"/>
          </a:p>
          <a:p>
            <a:pPr marL="82550" indent="0" eaLnBrk="1" hangingPunct="1">
              <a:buFont typeface="Wingdings 2" panose="05020102010507070707" pitchFamily="18" charset="2"/>
              <a:buNone/>
              <a:defRPr/>
            </a:pPr>
            <a:r>
              <a:rPr lang="nl-NL" sz="2400" dirty="0"/>
              <a:t>	 </a:t>
            </a:r>
          </a:p>
          <a:p>
            <a:pPr eaLnBrk="1" hangingPunct="1">
              <a:defRPr/>
            </a:pPr>
            <a:endParaRPr lang="nl-NL" sz="2400" dirty="0"/>
          </a:p>
          <a:p>
            <a:pPr eaLnBrk="1" hangingPunct="1">
              <a:defRPr/>
            </a:pPr>
            <a:endParaRPr lang="nl-NL" sz="2400" dirty="0"/>
          </a:p>
          <a:p>
            <a:pPr eaLnBrk="1" hangingPunct="1">
              <a:defRPr/>
            </a:pPr>
            <a:endParaRPr lang="nl-NL" sz="2400" dirty="0"/>
          </a:p>
          <a:p>
            <a:pPr eaLnBrk="1" hangingPunct="1">
              <a:defRPr/>
            </a:pPr>
            <a:endParaRPr lang="nl-NL" sz="2400" dirty="0"/>
          </a:p>
          <a:p>
            <a:pPr eaLnBrk="1" hangingPunct="1">
              <a:defRPr/>
            </a:pPr>
            <a:endParaRPr lang="nl-NL" sz="2400" dirty="0"/>
          </a:p>
          <a:p>
            <a:pPr eaLnBrk="1" hangingPunct="1">
              <a:defRPr/>
            </a:pPr>
            <a:endParaRPr lang="nl-NL" sz="2400" dirty="0"/>
          </a:p>
          <a:p>
            <a:pPr eaLnBrk="1" hangingPunct="1">
              <a:defRPr/>
            </a:pPr>
            <a:endParaRPr lang="nl-NL" sz="2400" dirty="0"/>
          </a:p>
          <a:p>
            <a:pPr eaLnBrk="1" hangingPunct="1">
              <a:defRPr/>
            </a:pPr>
            <a:endParaRPr lang="nl-NL" sz="2400" dirty="0"/>
          </a:p>
          <a:p>
            <a:pPr eaLnBrk="1" hangingPunct="1">
              <a:defRPr/>
            </a:pPr>
            <a:r>
              <a:rPr lang="nl-NL" sz="2400" dirty="0"/>
              <a:t>Infopakket: “</a:t>
            </a:r>
            <a:r>
              <a:rPr lang="nl-NL" sz="2400" dirty="0" err="1"/>
              <a:t>airshowers</a:t>
            </a:r>
            <a:r>
              <a:rPr lang="nl-NL" sz="2400" dirty="0"/>
              <a:t>, events en </a:t>
            </a:r>
            <a:r>
              <a:rPr lang="nl-NL" sz="2400" dirty="0" err="1"/>
              <a:t>coincidenties</a:t>
            </a:r>
            <a:r>
              <a:rPr lang="nl-NL" sz="2400" dirty="0"/>
              <a:t>”</a:t>
            </a:r>
          </a:p>
          <a:p>
            <a:pPr eaLnBrk="1" hangingPunct="1">
              <a:defRPr/>
            </a:pPr>
            <a:endParaRPr lang="nl-NL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Een station meet </a:t>
            </a:r>
            <a:r>
              <a:rPr lang="nl-NL" i="1" dirty="0" err="1"/>
              <a:t>showers</a:t>
            </a:r>
            <a:r>
              <a:rPr lang="nl-NL" i="1" dirty="0"/>
              <a:t> (EAS)</a:t>
            </a:r>
          </a:p>
        </p:txBody>
      </p:sp>
      <p:pic>
        <p:nvPicPr>
          <p:cNvPr id="14340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588" y="1295400"/>
            <a:ext cx="2963862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inhoud 1"/>
          <p:cNvSpPr>
            <a:spLocks noGrp="1"/>
          </p:cNvSpPr>
          <p:nvPr>
            <p:ph idx="1"/>
          </p:nvPr>
        </p:nvSpPr>
        <p:spPr>
          <a:xfrm>
            <a:off x="1435100" y="5638800"/>
            <a:ext cx="7499350" cy="609600"/>
          </a:xfrm>
        </p:spPr>
        <p:txBody>
          <a:bodyPr/>
          <a:lstStyle/>
          <a:p>
            <a:pPr eaLnBrk="1" hangingPunct="1"/>
            <a:r>
              <a:rPr lang="nl-NL" altLang="nl-NL" sz="2400"/>
              <a:t>Meer info: RouteNet ‘detector’ en ‘fluorescentie’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In de </a:t>
            </a:r>
            <a:r>
              <a:rPr lang="nl-NL" dirty="0" err="1"/>
              <a:t>skibox</a:t>
            </a:r>
            <a:r>
              <a:rPr lang="nl-NL" dirty="0"/>
              <a:t>: </a:t>
            </a:r>
            <a:r>
              <a:rPr lang="nl-NL" dirty="0" err="1"/>
              <a:t>Scintillator</a:t>
            </a:r>
            <a:r>
              <a:rPr lang="nl-NL" dirty="0"/>
              <a:t>/PMT</a:t>
            </a:r>
          </a:p>
        </p:txBody>
      </p:sp>
      <p:pic>
        <p:nvPicPr>
          <p:cNvPr id="1536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88" y="1463675"/>
            <a:ext cx="53340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1613" y="1600200"/>
            <a:ext cx="7499350" cy="3805238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l-NL" dirty="0"/>
              <a:t>Data centraal beschikbaar:</a:t>
            </a:r>
            <a:br>
              <a:rPr lang="nl-NL" dirty="0"/>
            </a:br>
            <a:r>
              <a:rPr lang="nl-NL" dirty="0"/>
              <a:t>data.hisparc.nl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7238" y="1219200"/>
            <a:ext cx="6315075" cy="4868863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 err="1"/>
              <a:t>Trace</a:t>
            </a:r>
            <a:r>
              <a:rPr lang="nl-NL" dirty="0"/>
              <a:t>: ADC </a:t>
            </a:r>
            <a:r>
              <a:rPr lang="nl-NL" dirty="0" err="1"/>
              <a:t>vs</a:t>
            </a:r>
            <a:r>
              <a:rPr lang="nl-NL" dirty="0"/>
              <a:t> tijd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Het grootste (negatieve) signaal van de trace is de </a:t>
            </a:r>
            <a:r>
              <a:rPr lang="nl-NL" altLang="nl-NL" b="1"/>
              <a:t>pulshoogte</a:t>
            </a:r>
            <a:r>
              <a:rPr lang="nl-NL" altLang="nl-NL"/>
              <a:t>:</a:t>
            </a:r>
          </a:p>
          <a:p>
            <a:pPr eaLnBrk="1" hangingPunct="1"/>
            <a:endParaRPr lang="nl-NL" alt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 err="1"/>
              <a:t>Trace</a:t>
            </a:r>
            <a:r>
              <a:rPr lang="nl-NL" dirty="0"/>
              <a:t>: </a:t>
            </a:r>
            <a:r>
              <a:rPr lang="nl-NL" dirty="0" err="1"/>
              <a:t>pulshoogte</a:t>
            </a:r>
            <a:endParaRPr lang="nl-NL" dirty="0"/>
          </a:p>
        </p:txBody>
      </p:sp>
      <p:pic>
        <p:nvPicPr>
          <p:cNvPr id="17412" name="Picture 1" descr="mi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0"/>
            <a:ext cx="6400800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De </a:t>
            </a:r>
            <a:r>
              <a:rPr lang="nl-NL" altLang="nl-NL" b="1"/>
              <a:t>pulsintegraal</a:t>
            </a:r>
            <a:r>
              <a:rPr lang="nl-NL" altLang="nl-NL"/>
              <a:t> is een maat voor het aantal deeltjes: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 err="1"/>
              <a:t>Trace</a:t>
            </a:r>
            <a:r>
              <a:rPr lang="nl-NL" dirty="0"/>
              <a:t>: </a:t>
            </a:r>
            <a:r>
              <a:rPr lang="nl-NL" dirty="0" err="1"/>
              <a:t>pulsintegraal</a:t>
            </a:r>
            <a:endParaRPr lang="nl-NL" dirty="0"/>
          </a:p>
        </p:txBody>
      </p:sp>
      <p:pic>
        <p:nvPicPr>
          <p:cNvPr id="18436" name="Picture 1" descr="pulsintegra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2743200"/>
            <a:ext cx="7878762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295400" y="1450975"/>
            <a:ext cx="7499350" cy="4800600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/>
              <a:t>Wat is HiSPARC?				</a:t>
            </a:r>
            <a:r>
              <a:rPr lang="nl-NL" sz="2400" dirty="0"/>
              <a:t>(1min)</a:t>
            </a:r>
          </a:p>
          <a:p>
            <a:pPr eaLnBrk="1" hangingPunct="1">
              <a:defRPr/>
            </a:pPr>
            <a:r>
              <a:rPr lang="nl-NL" dirty="0"/>
              <a:t>Waarom een Notebook?			</a:t>
            </a:r>
            <a:r>
              <a:rPr lang="nl-NL" sz="2400" dirty="0"/>
              <a:t>(3min)</a:t>
            </a:r>
          </a:p>
          <a:p>
            <a:pPr eaLnBrk="1" hangingPunct="1">
              <a:defRPr/>
            </a:pPr>
            <a:r>
              <a:rPr lang="nl-NL" dirty="0"/>
              <a:t>Wat is een Python Notebook?		</a:t>
            </a:r>
            <a:r>
              <a:rPr lang="nl-NL" sz="2400" dirty="0"/>
              <a:t>(5min)</a:t>
            </a:r>
          </a:p>
          <a:p>
            <a:pPr eaLnBrk="1" hangingPunct="1">
              <a:defRPr/>
            </a:pPr>
            <a:r>
              <a:rPr lang="nl-NL" dirty="0"/>
              <a:t>Aan de slag</a:t>
            </a:r>
          </a:p>
          <a:p>
            <a:pPr marL="82550" indent="0" eaLnBrk="1" hangingPunct="1">
              <a:buNone/>
              <a:defRPr/>
            </a:pPr>
            <a:endParaRPr lang="nl-NL" dirty="0"/>
          </a:p>
          <a:p>
            <a:pPr marL="82550" indent="0" eaLnBrk="1" hangingPunct="1">
              <a:buNone/>
              <a:defRPr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Programma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Elke dag beschikbaar op: data.hisparc.nl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 err="1"/>
              <a:t>Pulsintegraal</a:t>
            </a:r>
            <a:r>
              <a:rPr lang="nl-NL" dirty="0"/>
              <a:t> histogram</a:t>
            </a:r>
          </a:p>
        </p:txBody>
      </p:sp>
      <p:pic>
        <p:nvPicPr>
          <p:cNvPr id="19460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57400"/>
            <a:ext cx="52197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417638"/>
            <a:ext cx="296763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jdelijke aanduiding voor inhoud 1"/>
          <p:cNvSpPr>
            <a:spLocks noGrp="1"/>
          </p:cNvSpPr>
          <p:nvPr>
            <p:ph idx="1"/>
          </p:nvPr>
        </p:nvSpPr>
        <p:spPr>
          <a:xfrm>
            <a:off x="1435100" y="5410200"/>
            <a:ext cx="6870700" cy="838200"/>
          </a:xfrm>
        </p:spPr>
        <p:txBody>
          <a:bodyPr/>
          <a:lstStyle/>
          <a:p>
            <a:pPr eaLnBrk="1" hangingPunct="1"/>
            <a:r>
              <a:rPr lang="nl-NL" altLang="nl-NL" dirty="0"/>
              <a:t>Hisparc.nl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l-NL" dirty="0"/>
              <a:t>HiSPARC = Netwerk van scholen</a:t>
            </a:r>
          </a:p>
        </p:txBody>
      </p:sp>
      <p:pic>
        <p:nvPicPr>
          <p:cNvPr id="10246" name="Picture 6" descr="https://raw.githubusercontent.com/HiSPARC/pow-wow/master/20151211-woudschoten/figures/skibox-open.jpg?token=AGBhtPtaB_3GMWczj9PNAgqPFiU07Tv4ks5YV5a-wA%3D%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819" y="3663258"/>
            <a:ext cx="3207418" cy="21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skibox-dich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50" name="Picture 10" descr="https://raw.githubusercontent.com/HiSPARC/pow-wow/master/20151211-woudschoten/figures/skibox-dicht.jpg?token=AGBhtM-5m9JItMy_5T2epZuK7d03Yf5xks5YV5bfwA%3D%3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193" y="1479269"/>
            <a:ext cx="3273425" cy="218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2 of 4 detectoren, GPS + computer.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Station</a:t>
            </a:r>
          </a:p>
        </p:txBody>
      </p:sp>
      <p:pic>
        <p:nvPicPr>
          <p:cNvPr id="11268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433638"/>
            <a:ext cx="70866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>
              <a:buNone/>
            </a:pPr>
            <a:r>
              <a:rPr lang="nl-NL" dirty="0"/>
              <a:t>HiSPARC data gebruiken, onderzoeken:</a:t>
            </a:r>
          </a:p>
          <a:p>
            <a:r>
              <a:rPr lang="nl-NL" dirty="0"/>
              <a:t>Downloaden van data.hisparc.nl</a:t>
            </a:r>
          </a:p>
          <a:p>
            <a:r>
              <a:rPr lang="nl-NL" dirty="0"/>
              <a:t>Verwerken</a:t>
            </a:r>
          </a:p>
          <a:p>
            <a:r>
              <a:rPr lang="nl-NL" dirty="0"/>
              <a:t>Resultaat presenteren</a:t>
            </a:r>
          </a:p>
          <a:p>
            <a:endParaRPr lang="nl-NL" dirty="0"/>
          </a:p>
          <a:p>
            <a:pPr marL="82550" indent="0">
              <a:buNone/>
            </a:pPr>
            <a:r>
              <a:rPr lang="nl-N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Excel?</a:t>
            </a:r>
          </a:p>
          <a:p>
            <a:pPr marL="82550" indent="0">
              <a:buNone/>
            </a:pPr>
            <a:r>
              <a:rPr lang="nl-N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		Python?</a:t>
            </a:r>
          </a:p>
          <a:p>
            <a:pPr marL="82550" indent="0">
              <a:buNone/>
            </a:pPr>
            <a:r>
              <a:rPr lang="nl-N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Verschillende bestanden? </a:t>
            </a:r>
          </a:p>
          <a:p>
            <a:pPr marL="82550" indent="0">
              <a:buNone/>
            </a:pPr>
            <a:r>
              <a:rPr lang="nl-N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	Hoe?			Wat?  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HiSPARC data gebruiken:</a:t>
            </a:r>
          </a:p>
        </p:txBody>
      </p:sp>
    </p:spTree>
    <p:extLst>
      <p:ext uri="{BB962C8B-B14F-4D97-AF65-F5344CB8AC3E}">
        <p14:creationId xmlns:p14="http://schemas.microsoft.com/office/powerpoint/2010/main" val="1876054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Doel: Leerlingen verwerken/analyseren meetgegevens van eigen station en/of netwerk.</a:t>
            </a:r>
          </a:p>
          <a:p>
            <a:endParaRPr lang="nl-NL" dirty="0"/>
          </a:p>
          <a:p>
            <a:r>
              <a:rPr lang="nl-NL" dirty="0"/>
              <a:t>Excel: bekend maar beperkt</a:t>
            </a:r>
          </a:p>
          <a:p>
            <a:endParaRPr lang="nl-NL" dirty="0"/>
          </a:p>
          <a:p>
            <a:r>
              <a:rPr lang="nl-NL" dirty="0"/>
              <a:t>Python: Hoge drempel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een notebook?</a:t>
            </a:r>
          </a:p>
        </p:txBody>
      </p:sp>
    </p:spTree>
    <p:extLst>
      <p:ext uri="{BB962C8B-B14F-4D97-AF65-F5344CB8AC3E}">
        <p14:creationId xmlns:p14="http://schemas.microsoft.com/office/powerpoint/2010/main" val="848824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</a:t>
            </a:r>
            <a:r>
              <a:rPr lang="nl-NL" i="1" dirty="0"/>
              <a:t>notebook</a:t>
            </a:r>
            <a:r>
              <a:rPr lang="nl-NL" dirty="0"/>
              <a:t> is een </a:t>
            </a:r>
            <a:r>
              <a:rPr lang="nl-NL" i="1" dirty="0"/>
              <a:t>document</a:t>
            </a:r>
            <a:r>
              <a:rPr lang="nl-NL" dirty="0"/>
              <a:t> dat zowel uitvoerbare programma</a:t>
            </a:r>
            <a:r>
              <a:rPr lang="nl-NL" b="1" dirty="0"/>
              <a:t>code</a:t>
            </a:r>
            <a:r>
              <a:rPr lang="nl-NL" dirty="0"/>
              <a:t> en tekst, figuren, e.d. bevat.</a:t>
            </a:r>
          </a:p>
          <a:p>
            <a:pPr marL="82550" indent="0">
              <a:buNone/>
            </a:pPr>
            <a:endParaRPr lang="nl-NL" dirty="0"/>
          </a:p>
          <a:p>
            <a:pPr lvl="1"/>
            <a:r>
              <a:rPr lang="nl-NL" dirty="0"/>
              <a:t>Data + code + uitvoer + toelichting in één document.</a:t>
            </a:r>
          </a:p>
          <a:p>
            <a:pPr marL="403225" lvl="1" indent="0">
              <a:buNone/>
            </a:pPr>
            <a:endParaRPr lang="nl-NL" dirty="0"/>
          </a:p>
          <a:p>
            <a:pPr lvl="1"/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Notebook</a:t>
            </a:r>
          </a:p>
        </p:txBody>
      </p:sp>
    </p:spTree>
    <p:extLst>
      <p:ext uri="{BB962C8B-B14F-4D97-AF65-F5344CB8AC3E}">
        <p14:creationId xmlns:p14="http://schemas.microsoft.com/office/powerpoint/2010/main" val="3979943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http://docs.hisparc.nl/infopakket/</a:t>
            </a:r>
            <a:endParaRPr lang="nl-NL" dirty="0"/>
          </a:p>
          <a:p>
            <a:pPr marL="82550" indent="0">
              <a:buNone/>
            </a:pPr>
            <a:r>
              <a:rPr lang="nl-NL" dirty="0"/>
              <a:t>Notebook 01: Data retrieval</a:t>
            </a:r>
          </a:p>
          <a:p>
            <a:pPr marL="82550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Demonstratie notebook</a:t>
            </a:r>
          </a:p>
        </p:txBody>
      </p:sp>
    </p:spTree>
    <p:extLst>
      <p:ext uri="{BB962C8B-B14F-4D97-AF65-F5344CB8AC3E}">
        <p14:creationId xmlns:p14="http://schemas.microsoft.com/office/powerpoint/2010/main" val="1026271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Document is een webpagina. Software is een </a:t>
            </a:r>
            <a:r>
              <a:rPr lang="nl-NL" b="1" dirty="0"/>
              <a:t>webbrowser</a:t>
            </a:r>
            <a:r>
              <a:rPr lang="nl-NL" dirty="0"/>
              <a:t>.</a:t>
            </a:r>
          </a:p>
          <a:p>
            <a:r>
              <a:rPr lang="nl-NL" dirty="0"/>
              <a:t>Webpagina wordt gemaakt door notebook server:  </a:t>
            </a:r>
            <a:r>
              <a:rPr lang="nl-NL" b="1" dirty="0" err="1"/>
              <a:t>jupyter</a:t>
            </a:r>
            <a:r>
              <a:rPr lang="nl-NL" b="1" dirty="0"/>
              <a:t> notebook</a:t>
            </a:r>
            <a:r>
              <a:rPr lang="nl-NL" dirty="0"/>
              <a:t> </a:t>
            </a:r>
          </a:p>
          <a:p>
            <a:pPr marL="82550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Notebook software</a:t>
            </a:r>
          </a:p>
        </p:txBody>
      </p:sp>
    </p:spTree>
    <p:extLst>
      <p:ext uri="{BB962C8B-B14F-4D97-AF65-F5344CB8AC3E}">
        <p14:creationId xmlns:p14="http://schemas.microsoft.com/office/powerpoint/2010/main" val="3821991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uudNik_hor-1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RuudNik_hor-1</Template>
  <TotalTime>0</TotalTime>
  <Words>321</Words>
  <Application>Microsoft Office PowerPoint</Application>
  <PresentationFormat>Diavoorstelling (4:3)</PresentationFormat>
  <Paragraphs>82</Paragraphs>
  <Slides>20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6" baseType="lpstr">
      <vt:lpstr>Arial</vt:lpstr>
      <vt:lpstr>Calibri</vt:lpstr>
      <vt:lpstr>Gill Sans MT</vt:lpstr>
      <vt:lpstr>Verdana</vt:lpstr>
      <vt:lpstr>Wingdings 2</vt:lpstr>
      <vt:lpstr>RuudNik_hor-1</vt:lpstr>
      <vt:lpstr>Python bij deeltjedetectie in HiSPARC</vt:lpstr>
      <vt:lpstr>Programma</vt:lpstr>
      <vt:lpstr>HiSPARC = Netwerk van scholen</vt:lpstr>
      <vt:lpstr>Station</vt:lpstr>
      <vt:lpstr>HiSPARC data gebruiken:</vt:lpstr>
      <vt:lpstr>Waarom een notebook?</vt:lpstr>
      <vt:lpstr>Notebook</vt:lpstr>
      <vt:lpstr>Demonstratie notebook</vt:lpstr>
      <vt:lpstr>Notebook software</vt:lpstr>
      <vt:lpstr>Jupyter notebook</vt:lpstr>
      <vt:lpstr>HiSPARC data verwerken</vt:lpstr>
      <vt:lpstr>PowerPoint-presentatie</vt:lpstr>
      <vt:lpstr>Wat meet een station?</vt:lpstr>
      <vt:lpstr>Een station meet showers (EAS)</vt:lpstr>
      <vt:lpstr>In de skibox: Scintillator/PMT</vt:lpstr>
      <vt:lpstr>Data centraal beschikbaar: data.hisparc.nl</vt:lpstr>
      <vt:lpstr>Trace: ADC vs tijd </vt:lpstr>
      <vt:lpstr>Trace: pulshoogte</vt:lpstr>
      <vt:lpstr>Trace: pulsintegraal</vt:lpstr>
      <vt:lpstr>Pulsintegraal histogram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gabbyz</dc:creator>
  <dc:description>Nikhef horizontal template</dc:description>
  <cp:lastModifiedBy>Dhr. T. Kooij</cp:lastModifiedBy>
  <cp:revision>28</cp:revision>
  <dcterms:created xsi:type="dcterms:W3CDTF">2009-03-19T10:57:53Z</dcterms:created>
  <dcterms:modified xsi:type="dcterms:W3CDTF">2016-12-16T12:43:27Z</dcterms:modified>
</cp:coreProperties>
</file>